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79" r:id="rId7"/>
    <p:sldId id="263" r:id="rId8"/>
    <p:sldId id="264" r:id="rId9"/>
    <p:sldId id="278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3FBD-3B8D-4DB6-8AD3-201F99E63F25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8EE7D-5648-4DF3-8A67-AF4CDB586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12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70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36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3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6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9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1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E2E5-76CB-4898-8BF0-BC2421FD94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56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9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5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1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7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224D52C-8018-40FE-A557-318465BBE203}" type="datetimeFigureOut">
              <a:rPr lang="en-US" smtClean="0"/>
              <a:t>10/8/2012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56F7A48F-0C42-4C02-86E7-45E08446CF8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tephen@nist.go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829761"/>
          </a:xfrm>
        </p:spPr>
        <p:txBody>
          <a:bodyPr/>
          <a:lstStyle/>
          <a:p>
            <a:r>
              <a:rPr lang="en-US" dirty="0"/>
              <a:t>Overview of Industrial Robot Group Activities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48000"/>
            <a:ext cx="7772400" cy="2027193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/>
              <a:t>Dr. Stephen </a:t>
            </a:r>
            <a:r>
              <a:rPr lang="en-US" dirty="0" err="1" smtClean="0"/>
              <a:t>Balakirsky</a:t>
            </a:r>
            <a:r>
              <a:rPr lang="en-US" dirty="0" smtClean="0"/>
              <a:t>  		Dr. Thomas Kramer</a:t>
            </a:r>
            <a:endParaRPr lang="en-US" dirty="0"/>
          </a:p>
          <a:p>
            <a:pPr algn="l"/>
            <a:r>
              <a:rPr lang="en-US" dirty="0"/>
              <a:t>National Institute of </a:t>
            </a:r>
            <a:r>
              <a:rPr lang="en-US" dirty="0" smtClean="0"/>
              <a:t>		Catholic University</a:t>
            </a:r>
          </a:p>
          <a:p>
            <a:pPr algn="l"/>
            <a:r>
              <a:rPr lang="en-US" dirty="0" smtClean="0"/>
              <a:t>Standards </a:t>
            </a:r>
            <a:r>
              <a:rPr lang="en-US" dirty="0"/>
              <a:t>and </a:t>
            </a:r>
            <a:r>
              <a:rPr lang="en-US" dirty="0" smtClean="0"/>
              <a:t>Technology	</a:t>
            </a:r>
            <a:endParaRPr lang="en-US" dirty="0"/>
          </a:p>
          <a:p>
            <a:pPr algn="l"/>
            <a:r>
              <a:rPr lang="en-US" dirty="0" smtClean="0">
                <a:hlinkClick r:id="rId2"/>
              </a:rPr>
              <a:t>stephen@nist.gov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Interface to many simulated and real robots</a:t>
            </a:r>
          </a:p>
          <a:p>
            <a:r>
              <a:rPr lang="en-US" dirty="0" smtClean="0"/>
              <a:t>Provide </a:t>
            </a:r>
            <a:r>
              <a:rPr lang="en-US" dirty="0"/>
              <a:t>lowest common </a:t>
            </a:r>
            <a:r>
              <a:rPr lang="en-US" dirty="0" smtClean="0"/>
              <a:t>denominator actions for </a:t>
            </a:r>
            <a:r>
              <a:rPr lang="en-US" dirty="0"/>
              <a:t>robot </a:t>
            </a:r>
            <a:r>
              <a:rPr lang="en-US" dirty="0" smtClean="0"/>
              <a:t>execution</a:t>
            </a:r>
          </a:p>
          <a:p>
            <a:pPr lvl="1"/>
            <a:r>
              <a:rPr lang="en-US" dirty="0" smtClean="0"/>
              <a:t>Move</a:t>
            </a:r>
          </a:p>
          <a:p>
            <a:pPr lvl="1"/>
            <a:r>
              <a:rPr lang="en-US" dirty="0" smtClean="0"/>
              <a:t>Open/Close Gripper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PDDL actions implemented as scripted sequence of these actions (called the Canonical Robot Command Language)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of PDDL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5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30906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Planning language not designed for knowledge representation</a:t>
            </a:r>
          </a:p>
          <a:p>
            <a:pPr lvl="1"/>
            <a:r>
              <a:rPr lang="en-US" dirty="0" smtClean="0"/>
              <a:t>Lacks a taxonomy of objects</a:t>
            </a:r>
          </a:p>
          <a:p>
            <a:pPr lvl="1"/>
            <a:r>
              <a:rPr lang="en-US" dirty="0" smtClean="0"/>
              <a:t>No representation of relationships or constraints between objects</a:t>
            </a:r>
          </a:p>
          <a:p>
            <a:pPr marL="630936" lvl="2" indent="0">
              <a:buNone/>
            </a:pPr>
            <a:endParaRPr lang="en-US" dirty="0" smtClean="0"/>
          </a:p>
          <a:p>
            <a:r>
              <a:rPr lang="en-US" dirty="0" smtClean="0"/>
              <a:t>An ontology provides for all of the above through entities, data properties, and object properties</a:t>
            </a:r>
          </a:p>
          <a:p>
            <a:pPr lvl="1"/>
            <a:r>
              <a:rPr lang="en-US" dirty="0" smtClean="0"/>
              <a:t>Web Ontology Language (OWL) can be used to represent objects, relationships, and constraints</a:t>
            </a:r>
          </a:p>
          <a:p>
            <a:pPr lvl="1"/>
            <a:r>
              <a:rPr lang="en-US" dirty="0" smtClean="0"/>
              <a:t>OWL Services (OWL-S) and the Semantic Web Rule Language (SWRL) can be used to represent actions, preconditions, and effects</a:t>
            </a:r>
          </a:p>
          <a:p>
            <a:r>
              <a:rPr lang="en-US" dirty="0" smtClean="0"/>
              <a:t>Tools exist to move from OWL and OWL-S/SWRL to PDDL representations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SVR - PDDL Limitations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152400" y="4419600"/>
            <a:ext cx="8852460" cy="1323975"/>
            <a:chOff x="201208" y="4238625"/>
            <a:chExt cx="8852460" cy="1323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08" y="4238625"/>
              <a:ext cx="8852460" cy="13239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1208" y="4355068"/>
              <a:ext cx="3227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Example Class Hierarchy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28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Dynamics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9"/>
          <a:stretch/>
        </p:blipFill>
        <p:spPr>
          <a:xfrm>
            <a:off x="5105400" y="4038600"/>
            <a:ext cx="3829050" cy="231071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14400" y="3900652"/>
            <a:ext cx="3352800" cy="2776373"/>
            <a:chOff x="914400" y="3900652"/>
            <a:chExt cx="3352800" cy="27763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3900652"/>
              <a:ext cx="3352800" cy="2776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32935" y="5867400"/>
              <a:ext cx="14292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Image from </a:t>
              </a:r>
              <a:r>
                <a:rPr lang="en-US" sz="1200" dirty="0" err="1" smtClean="0"/>
                <a:t>mysql</a:t>
              </a:r>
              <a:r>
                <a:rPr lang="en-US" sz="1200" dirty="0" smtClean="0"/>
                <a:t>-workbench</a:t>
              </a:r>
              <a:endParaRPr lang="en-US" sz="1200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PDDL/OWL representation is a set of static files with no real-time information</a:t>
            </a:r>
          </a:p>
          <a:p>
            <a:pPr lvl="1"/>
            <a:r>
              <a:rPr lang="en-US" dirty="0" smtClean="0"/>
              <a:t>Can auto-generate MySQL database from OWL instance file and maintain database with sensor processing (access functions also auto-generated)</a:t>
            </a:r>
          </a:p>
          <a:p>
            <a:pPr lvl="1"/>
            <a:r>
              <a:rPr lang="en-US" dirty="0" smtClean="0"/>
              <a:t>Can automatically re-generate OWL instance file to allow for continued reasoning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5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362200" y="1688068"/>
            <a:ext cx="28194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System Execution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2203621"/>
            <a:ext cx="28194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MySQL database, PDDL plan file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5105400"/>
            <a:ext cx="28194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OWL Model, Initial Condition, Goal Condition files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Knowledge Generation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105400"/>
            <a:ext cx="167545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Hand created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038600"/>
            <a:ext cx="167545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Hand created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2971800"/>
            <a:ext cx="126188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Auto-gen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2203622"/>
            <a:ext cx="126188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Auto-gen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62200" y="4038600"/>
            <a:ext cx="28194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OWL-S, SWRL Rule files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2971800"/>
            <a:ext cx="28194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PDDL Domain, Problem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5" grpId="0" animBg="1"/>
      <p:bldP spid="4" grpId="0" animBg="1"/>
      <p:bldP spid="8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Knowledge 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162050"/>
            <a:ext cx="61341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4327273"/>
            <a:ext cx="9067800" cy="2530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334467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Naïve user, but…</a:t>
            </a:r>
          </a:p>
          <a:p>
            <a:pPr lvl="1"/>
            <a:r>
              <a:rPr lang="en-US" dirty="0" smtClean="0"/>
              <a:t>SWRL Rules</a:t>
            </a:r>
          </a:p>
          <a:p>
            <a:pPr lvl="2"/>
            <a:r>
              <a:rPr lang="en-US" dirty="0" smtClean="0"/>
              <a:t>Very verbose data entry for rule, pre-conditions, and effects</a:t>
            </a:r>
          </a:p>
          <a:p>
            <a:pPr lvl="2"/>
            <a:r>
              <a:rPr lang="en-US" dirty="0" smtClean="0"/>
              <a:t>Difficult/impossible to represent negation</a:t>
            </a:r>
          </a:p>
          <a:p>
            <a:pPr lvl="1"/>
            <a:r>
              <a:rPr lang="en-US" dirty="0" smtClean="0"/>
              <a:t>OWL </a:t>
            </a:r>
            <a:r>
              <a:rPr lang="en-US" dirty="0"/>
              <a:t>Instance </a:t>
            </a:r>
            <a:r>
              <a:rPr lang="en-US" dirty="0" smtClean="0"/>
              <a:t>Modification</a:t>
            </a:r>
          </a:p>
          <a:p>
            <a:pPr lvl="2"/>
            <a:r>
              <a:rPr lang="en-US" dirty="0" smtClean="0"/>
              <a:t>Open world assumption allows spelling errors</a:t>
            </a:r>
          </a:p>
          <a:p>
            <a:pPr lvl="2"/>
            <a:r>
              <a:rPr lang="en-US" dirty="0"/>
              <a:t>Required to typecast every data </a:t>
            </a:r>
            <a:r>
              <a:rPr lang="en-US" dirty="0" smtClean="0"/>
              <a:t>entry</a:t>
            </a:r>
          </a:p>
          <a:p>
            <a:pPr lvl="2"/>
            <a:r>
              <a:rPr lang="en-US" dirty="0" smtClean="0"/>
              <a:t>Need to follow complex trail of tables and pointers</a:t>
            </a:r>
          </a:p>
          <a:p>
            <a:pPr lvl="2"/>
            <a:r>
              <a:rPr lang="en-US" dirty="0" smtClean="0"/>
              <a:t>Removal of instance requires careful clean-up to remove “hanging” entries</a:t>
            </a:r>
          </a:p>
          <a:p>
            <a:r>
              <a:rPr lang="en-US" dirty="0" smtClean="0"/>
              <a:t> Is there another way?</a:t>
            </a:r>
          </a:p>
          <a:p>
            <a:pPr lvl="1"/>
            <a:r>
              <a:rPr lang="en-US" dirty="0" smtClean="0"/>
              <a:t>Investigated use of XML and PDDL with automatic generation of OWL files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Implementation Issues: OWL/OWL-S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4327273"/>
            <a:ext cx="9144000" cy="2530727"/>
            <a:chOff x="0" y="4327273"/>
            <a:chExt cx="9144000" cy="2530727"/>
          </a:xfrm>
        </p:grpSpPr>
        <p:sp>
          <p:nvSpPr>
            <p:cNvPr id="6" name="Rectangle 5"/>
            <p:cNvSpPr/>
            <p:nvPr/>
          </p:nvSpPr>
          <p:spPr>
            <a:xfrm>
              <a:off x="0" y="4327273"/>
              <a:ext cx="9105900" cy="2530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creen shot 2012-05-09 at 9.51.04 AM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26000"/>
              <a:ext cx="9144000" cy="20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2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3276600"/>
            <a:ext cx="9116939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7061" y="2466975"/>
            <a:ext cx="9116939" cy="4391025"/>
            <a:chOff x="27061" y="2466975"/>
            <a:chExt cx="9116939" cy="4391025"/>
          </a:xfrm>
        </p:grpSpPr>
        <p:sp>
          <p:nvSpPr>
            <p:cNvPr id="4" name="Rectangle 3"/>
            <p:cNvSpPr/>
            <p:nvPr/>
          </p:nvSpPr>
          <p:spPr>
            <a:xfrm>
              <a:off x="27061" y="2466975"/>
              <a:ext cx="9116939" cy="4391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2466975"/>
              <a:ext cx="8504237" cy="439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 view </a:t>
            </a:r>
            <a:r>
              <a:rPr lang="en-US" dirty="0"/>
              <a:t>c</a:t>
            </a:r>
            <a:r>
              <a:rPr lang="en-US" dirty="0" smtClean="0"/>
              <a:t>learly shows elements, element structure and properties, and classes</a:t>
            </a:r>
          </a:p>
          <a:p>
            <a:r>
              <a:rPr lang="en-US" dirty="0"/>
              <a:t>Able to see all </a:t>
            </a:r>
            <a:r>
              <a:rPr lang="en-US" dirty="0" smtClean="0"/>
              <a:t>relevant, strictly typecast </a:t>
            </a:r>
            <a:r>
              <a:rPr lang="en-US" dirty="0"/>
              <a:t>fields for data </a:t>
            </a:r>
            <a:r>
              <a:rPr lang="en-US" dirty="0" smtClean="0"/>
              <a:t>entry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XML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27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created XML-&gt;OWL conversion tools</a:t>
            </a:r>
          </a:p>
          <a:p>
            <a:pPr lvl="1"/>
            <a:r>
              <a:rPr lang="en-US" dirty="0" smtClean="0"/>
              <a:t>Can automatically generate an OWL “instance” file from an XML file</a:t>
            </a:r>
          </a:p>
          <a:p>
            <a:pPr lvl="1"/>
            <a:r>
              <a:rPr lang="en-US" dirty="0" smtClean="0"/>
              <a:t>Work currently underway to generate OWL “model” file from XML schema</a:t>
            </a:r>
          </a:p>
          <a:p>
            <a:r>
              <a:rPr lang="en-US" dirty="0" smtClean="0"/>
              <a:t>XML provides</a:t>
            </a:r>
          </a:p>
          <a:p>
            <a:pPr lvl="1"/>
            <a:r>
              <a:rPr lang="en-US" dirty="0" smtClean="0"/>
              <a:t>Closed world assumption</a:t>
            </a:r>
          </a:p>
          <a:p>
            <a:pPr lvl="1"/>
            <a:r>
              <a:rPr lang="en-US" dirty="0" smtClean="0"/>
              <a:t>Type checking</a:t>
            </a:r>
          </a:p>
          <a:p>
            <a:pPr lvl="1"/>
            <a:r>
              <a:rPr lang="en-US" dirty="0" smtClean="0"/>
              <a:t>Consistency checking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2200" y="5105400"/>
            <a:ext cx="28194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XML Schema, Initial Condition, Goal Condition files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Alternatives?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105400"/>
            <a:ext cx="167545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Hand created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5105400"/>
            <a:ext cx="28194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OWL Model, Initial Condition, Goal Condition files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4038600"/>
            <a:ext cx="28194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PDDL Domain file, code for predicate generation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038600"/>
            <a:ext cx="167545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Hand created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72497" y="2971800"/>
            <a:ext cx="28194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OWL </a:t>
            </a:r>
            <a:r>
              <a:rPr lang="en-US" dirty="0" smtClean="0"/>
              <a:t>Model, Initial-, Goal-Condition files, PDDL Problem file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2971800"/>
            <a:ext cx="126188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Auto-gen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2203622"/>
            <a:ext cx="2819400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MySQL database, PDDL plan file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2203622"/>
            <a:ext cx="126188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Auto-gen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62200" y="1688068"/>
            <a:ext cx="281940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System Execution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4038600"/>
            <a:ext cx="28194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OWL-S, SWRL Rule files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15000" y="2971800"/>
            <a:ext cx="28194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PDDL Domain, Problem files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2203621"/>
            <a:ext cx="28194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MySQL database, PDDL plan file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15000" y="1688068"/>
            <a:ext cx="28194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System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4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3276600" cy="4525963"/>
          </a:xfrm>
        </p:spPr>
        <p:txBody>
          <a:bodyPr/>
          <a:lstStyle/>
          <a:p>
            <a:r>
              <a:rPr lang="en-US" sz="2400" dirty="0" smtClean="0"/>
              <a:t>Time to build</a:t>
            </a:r>
          </a:p>
          <a:p>
            <a:r>
              <a:rPr lang="en-US" sz="2400" dirty="0" smtClean="0"/>
              <a:t>Distance robot traveled</a:t>
            </a:r>
          </a:p>
          <a:p>
            <a:r>
              <a:rPr lang="en-US" sz="2400" dirty="0" smtClean="0"/>
              <a:t>Number of actions</a:t>
            </a:r>
          </a:p>
          <a:p>
            <a:r>
              <a:rPr lang="en-US" sz="2400" dirty="0" smtClean="0"/>
              <a:t>Useless commands</a:t>
            </a:r>
          </a:p>
          <a:p>
            <a:r>
              <a:rPr lang="en-US" sz="2400" dirty="0" smtClean="0"/>
              <a:t>Errors</a:t>
            </a:r>
          </a:p>
          <a:p>
            <a:r>
              <a:rPr lang="en-US" sz="2400" dirty="0" smtClean="0"/>
              <a:t>…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Work, Metrics</a:t>
            </a:r>
            <a:endParaRPr lang="en-US" dirty="0"/>
          </a:p>
        </p:txBody>
      </p:sp>
      <p:pic>
        <p:nvPicPr>
          <p:cNvPr id="4" name="KittingMetric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3800" y="1143000"/>
            <a:ext cx="5229225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2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5486400" cy="48432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Process </a:t>
            </a:r>
            <a:r>
              <a:rPr lang="en-US" dirty="0"/>
              <a:t>in which </a:t>
            </a:r>
            <a:r>
              <a:rPr lang="en-US" dirty="0" smtClean="0"/>
              <a:t>individually </a:t>
            </a:r>
            <a:br>
              <a:rPr lang="en-US" dirty="0" smtClean="0"/>
            </a:br>
            <a:r>
              <a:rPr lang="en-US" dirty="0" smtClean="0"/>
              <a:t>separate </a:t>
            </a:r>
            <a:r>
              <a:rPr lang="en-US" dirty="0"/>
              <a:t>but </a:t>
            </a:r>
            <a:r>
              <a:rPr lang="en-US" dirty="0" smtClean="0"/>
              <a:t>related items </a:t>
            </a:r>
            <a:r>
              <a:rPr lang="en-US" dirty="0"/>
              <a:t>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grouped</a:t>
            </a:r>
            <a:r>
              <a:rPr lang="en-US" dirty="0"/>
              <a:t>, </a:t>
            </a:r>
            <a:r>
              <a:rPr lang="en-US" dirty="0" smtClean="0"/>
              <a:t>packaged</a:t>
            </a:r>
            <a:r>
              <a:rPr lang="en-US" dirty="0"/>
              <a:t>,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supplied together </a:t>
            </a:r>
            <a:r>
              <a:rPr lang="en-US" dirty="0"/>
              <a:t>as one </a:t>
            </a:r>
            <a:r>
              <a:rPr lang="en-US" dirty="0" smtClean="0"/>
              <a:t>unit</a:t>
            </a:r>
          </a:p>
          <a:p>
            <a:r>
              <a:rPr lang="en-US" dirty="0" smtClean="0"/>
              <a:t>Utilized in many manufacturing </a:t>
            </a:r>
            <a:br>
              <a:rPr lang="en-US" dirty="0" smtClean="0"/>
            </a:br>
            <a:r>
              <a:rPr lang="en-US" dirty="0" smtClean="0"/>
              <a:t>assembly lines</a:t>
            </a:r>
          </a:p>
          <a:p>
            <a:r>
              <a:rPr lang="en-US" dirty="0" smtClean="0"/>
              <a:t>Robotic solution requires:</a:t>
            </a:r>
          </a:p>
          <a:p>
            <a:pPr lvl="1"/>
            <a:r>
              <a:rPr lang="en-US" dirty="0" smtClean="0"/>
              <a:t>Flexibility –Many parts with </a:t>
            </a:r>
            <a:br>
              <a:rPr lang="en-US" dirty="0" smtClean="0"/>
            </a:br>
            <a:r>
              <a:rPr lang="en-US" dirty="0" smtClean="0"/>
              <a:t>varying characteristics, part-to-part inconsistences</a:t>
            </a:r>
          </a:p>
          <a:p>
            <a:pPr lvl="1"/>
            <a:r>
              <a:rPr lang="en-US" dirty="0" smtClean="0"/>
              <a:t>Agility – Changes in part supply locations, lack of </a:t>
            </a:r>
            <a:r>
              <a:rPr lang="en-US" dirty="0" err="1" smtClean="0"/>
              <a:t>fixturing</a:t>
            </a:r>
            <a:endParaRPr lang="en-US" dirty="0" smtClean="0"/>
          </a:p>
          <a:p>
            <a:pPr lvl="1"/>
            <a:r>
              <a:rPr lang="en-US" dirty="0" smtClean="0"/>
              <a:t>Rapid re-tasking – Ability to </a:t>
            </a:r>
            <a:br>
              <a:rPr lang="en-US" dirty="0" smtClean="0"/>
            </a:br>
            <a:r>
              <a:rPr lang="en-US" dirty="0" smtClean="0"/>
              <a:t>quickly build new varieties of kits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 Building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07770"/>
            <a:ext cx="3063240" cy="2297430"/>
          </a:xfrm>
          <a:prstGeom prst="rect">
            <a:avLst/>
          </a:prstGeom>
        </p:spPr>
      </p:pic>
      <p:pic>
        <p:nvPicPr>
          <p:cNvPr id="6" name="loading_the_pivot_on_the_swing_tray_before_painting_P102027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671265" y="3581400"/>
            <a:ext cx="3335575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5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work assumes perfect actions; need techniques to gracefully cope with errors</a:t>
            </a:r>
          </a:p>
          <a:p>
            <a:r>
              <a:rPr lang="en-US" dirty="0" smtClean="0"/>
              <a:t>Migrate techniques onto real hardware with real image processing</a:t>
            </a:r>
          </a:p>
          <a:p>
            <a:r>
              <a:rPr lang="en-US" dirty="0" smtClean="0"/>
              <a:t>Extend work to apply to general assembly operations</a:t>
            </a:r>
          </a:p>
          <a:p>
            <a:r>
              <a:rPr lang="en-US" dirty="0" smtClean="0"/>
              <a:t>Develop metrics for kit building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 Planning / Simulated Robot</a:t>
            </a:r>
            <a:endParaRPr lang="en-US" dirty="0"/>
          </a:p>
        </p:txBody>
      </p:sp>
      <p:pic>
        <p:nvPicPr>
          <p:cNvPr id="4" name="FlexibleKitBuild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176338" y="1481138"/>
            <a:ext cx="6789737" cy="4525962"/>
          </a:xfrm>
        </p:spPr>
      </p:pic>
      <p:sp>
        <p:nvSpPr>
          <p:cNvPr id="2" name="TextBox 1"/>
          <p:cNvSpPr txBox="1"/>
          <p:nvPr/>
        </p:nvSpPr>
        <p:spPr>
          <a:xfrm>
            <a:off x="6324600" y="6465332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is 2x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5"/>
          <a:stretch>
            <a:fillRect/>
          </a:stretch>
        </p:blipFill>
        <p:spPr bwMode="auto">
          <a:xfrm>
            <a:off x="0" y="5324475"/>
            <a:ext cx="8237537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/>
          <a:stretch>
            <a:fillRect/>
          </a:stretch>
        </p:blipFill>
        <p:spPr bwMode="auto">
          <a:xfrm>
            <a:off x="0" y="3200400"/>
            <a:ext cx="8323263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60309"/>
            <a:ext cx="8763000" cy="174009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b="1" dirty="0" smtClean="0"/>
              <a:t>Ƥ = (Ʃ, </a:t>
            </a:r>
            <a:r>
              <a:rPr lang="en-US" sz="2800" b="1" i="1" dirty="0" smtClean="0"/>
              <a:t>s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, </a:t>
            </a:r>
            <a:r>
              <a:rPr lang="en-US" sz="2800" b="1" i="1" dirty="0" smtClean="0"/>
              <a:t>g</a:t>
            </a:r>
            <a:r>
              <a:rPr lang="en-US" sz="2800" b="1" dirty="0" smtClean="0"/>
              <a:t>)</a:t>
            </a:r>
          </a:p>
          <a:p>
            <a:pPr lvl="1"/>
            <a:r>
              <a:rPr lang="en-US" dirty="0" smtClean="0"/>
              <a:t>Ʃ - State transition system (possible actions)</a:t>
            </a:r>
          </a:p>
          <a:p>
            <a:pPr lvl="1"/>
            <a:r>
              <a:rPr lang="en-US" i="1" dirty="0" smtClean="0"/>
              <a:t>S</a:t>
            </a:r>
            <a:r>
              <a:rPr lang="en-US" baseline="-25000" dirty="0" smtClean="0"/>
              <a:t>0 </a:t>
            </a:r>
            <a:r>
              <a:rPr lang="en-US" dirty="0" smtClean="0"/>
              <a:t>- Initial conditions (objects and relationships)</a:t>
            </a:r>
          </a:p>
          <a:p>
            <a:pPr lvl="1"/>
            <a:r>
              <a:rPr lang="en-US" i="1" dirty="0" smtClean="0"/>
              <a:t>g</a:t>
            </a:r>
            <a:r>
              <a:rPr lang="en-US" dirty="0" smtClean="0"/>
              <a:t> – Goal conditions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Planning Problem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551" y="319683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Initial Condition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532255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Goal Condition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3352800"/>
            <a:ext cx="571500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would like to examine the knowledge requirements of this planning problem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82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8432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What objects and attributes are relevant</a:t>
            </a:r>
          </a:p>
          <a:p>
            <a:pPr lvl="1"/>
            <a:r>
              <a:rPr lang="en-US" dirty="0" smtClean="0"/>
              <a:t>Taxonomy of objects</a:t>
            </a:r>
          </a:p>
          <a:p>
            <a:pPr lvl="1"/>
            <a:r>
              <a:rPr lang="en-US" dirty="0" smtClean="0"/>
              <a:t>Relationships between objects</a:t>
            </a:r>
          </a:p>
          <a:p>
            <a:r>
              <a:rPr lang="en-US" dirty="0" smtClean="0"/>
              <a:t>Actions</a:t>
            </a:r>
            <a:endParaRPr lang="en-US" dirty="0"/>
          </a:p>
          <a:p>
            <a:pPr lvl="1"/>
            <a:r>
              <a:rPr lang="en-US" dirty="0"/>
              <a:t>What actions and attributes are relevant</a:t>
            </a:r>
          </a:p>
          <a:p>
            <a:pPr lvl="1"/>
            <a:r>
              <a:rPr lang="en-US" dirty="0"/>
              <a:t>Necessary conditions for an action to occur</a:t>
            </a:r>
          </a:p>
          <a:p>
            <a:pPr lvl="1"/>
            <a:r>
              <a:rPr lang="en-US" dirty="0"/>
              <a:t>Likely results of the action</a:t>
            </a:r>
          </a:p>
          <a:p>
            <a:r>
              <a:rPr lang="en-US" dirty="0" smtClean="0"/>
              <a:t>Dynamic world</a:t>
            </a:r>
          </a:p>
          <a:p>
            <a:pPr lvl="1"/>
            <a:r>
              <a:rPr lang="en-US" dirty="0" smtClean="0"/>
              <a:t>Object attributes change over time</a:t>
            </a:r>
          </a:p>
          <a:p>
            <a:pPr lvl="1"/>
            <a:r>
              <a:rPr lang="en-US" dirty="0" smtClean="0"/>
              <a:t>Actions do not always accomplish what we want them to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Underlying Knowledge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1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State-Variable Representation</a:t>
            </a:r>
            <a:r>
              <a:rPr lang="en-US" baseline="30000" dirty="0" smtClean="0"/>
              <a:t>1</a:t>
            </a:r>
            <a:r>
              <a:rPr lang="en-US" dirty="0" smtClean="0"/>
              <a:t> (SVR) used to formally define environment’s objects, </a:t>
            </a:r>
            <a:r>
              <a:rPr lang="en-US" smtClean="0"/>
              <a:t>object relations (state), </a:t>
            </a:r>
            <a:r>
              <a:rPr lang="en-US" dirty="0" smtClean="0"/>
              <a:t>and actions</a:t>
            </a:r>
          </a:p>
          <a:p>
            <a:r>
              <a:rPr lang="en-US" dirty="0" smtClean="0"/>
              <a:t>Each state is represented by a </a:t>
            </a:r>
            <a:r>
              <a:rPr lang="en-US" dirty="0" err="1" smtClean="0"/>
              <a:t>tuple</a:t>
            </a:r>
            <a:r>
              <a:rPr lang="en-US" dirty="0" smtClean="0"/>
              <a:t> of values of </a:t>
            </a:r>
            <a:r>
              <a:rPr lang="en-US" i="1" dirty="0" smtClean="0"/>
              <a:t>n</a:t>
            </a:r>
            <a:r>
              <a:rPr lang="en-US" dirty="0" smtClean="0"/>
              <a:t> state variables {x</a:t>
            </a:r>
            <a:r>
              <a:rPr lang="en-US" baseline="-25000" dirty="0" smtClean="0"/>
              <a:t>1</a:t>
            </a:r>
            <a:r>
              <a:rPr lang="en-US" dirty="0" smtClean="0"/>
              <a:t>,…,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}</a:t>
            </a:r>
          </a:p>
          <a:p>
            <a:r>
              <a:rPr lang="en-US" dirty="0" smtClean="0"/>
              <a:t>Action is represented by a partial function that maps this tuple into some other tuple of values of the </a:t>
            </a:r>
            <a:r>
              <a:rPr lang="en-US" i="1" dirty="0" smtClean="0"/>
              <a:t>n</a:t>
            </a:r>
            <a:r>
              <a:rPr lang="en-US" dirty="0" smtClean="0"/>
              <a:t> state variables</a:t>
            </a:r>
          </a:p>
          <a:p>
            <a:r>
              <a:rPr lang="en-US" dirty="0" smtClean="0"/>
              <a:t>SVR is not a standard interchange language</a:t>
            </a:r>
          </a:p>
          <a:p>
            <a:pPr lvl="1"/>
            <a:r>
              <a:rPr lang="en-US" dirty="0" smtClean="0"/>
              <a:t>Can encode the SVR into Planning Domain Definition Language (PDDL)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Objects, Relationships, and Actions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6396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 smtClean="0"/>
              <a:t>1</a:t>
            </a:r>
            <a:r>
              <a:rPr lang="en-US" sz="1200" dirty="0" smtClean="0"/>
              <a:t>Dana </a:t>
            </a:r>
            <a:r>
              <a:rPr lang="en-US" sz="1200" dirty="0" err="1" smtClean="0"/>
              <a:t>Nau</a:t>
            </a:r>
            <a:r>
              <a:rPr lang="en-US" sz="1200" dirty="0" smtClean="0"/>
              <a:t>, </a:t>
            </a:r>
            <a:r>
              <a:rPr lang="en-US" sz="1200" dirty="0" err="1" smtClean="0"/>
              <a:t>Malik</a:t>
            </a:r>
            <a:r>
              <a:rPr lang="en-US" sz="1200" dirty="0" smtClean="0"/>
              <a:t> </a:t>
            </a:r>
            <a:r>
              <a:rPr lang="en-US" sz="1200" dirty="0" err="1" smtClean="0"/>
              <a:t>Ghallab</a:t>
            </a:r>
            <a:r>
              <a:rPr lang="en-US" sz="1200" dirty="0" smtClean="0"/>
              <a:t>, and Paolo </a:t>
            </a:r>
            <a:r>
              <a:rPr lang="en-US" sz="1200" dirty="0" err="1" smtClean="0"/>
              <a:t>Traverso</a:t>
            </a:r>
            <a:r>
              <a:rPr lang="en-US" sz="1200" dirty="0" smtClean="0"/>
              <a:t>. 2004. </a:t>
            </a:r>
            <a:r>
              <a:rPr lang="en-US" sz="1200" i="1" dirty="0" smtClean="0"/>
              <a:t>Automated Planning: Theory &amp; Practice</a:t>
            </a:r>
            <a:r>
              <a:rPr lang="en-US" sz="1200" dirty="0" smtClean="0"/>
              <a:t>. Morgan Kaufmann Publishers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9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 </a:t>
            </a:r>
            <a:r>
              <a:rPr lang="en-US" dirty="0"/>
              <a:t>Domain Definition Language (PDDL)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38600"/>
            <a:ext cx="8237537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323263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95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Initial Condition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8887" y="4604266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Goal Condition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628775"/>
            <a:ext cx="53435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Bent-Up Arrow 10"/>
          <p:cNvSpPr/>
          <p:nvPr/>
        </p:nvSpPr>
        <p:spPr>
          <a:xfrm rot="5400000">
            <a:off x="3647819" y="4019293"/>
            <a:ext cx="1372111" cy="278130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953000"/>
            <a:ext cx="28479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48387" y="3168198"/>
            <a:ext cx="2286000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Goal Condition encoded as set of predicate expressions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8387" y="1752600"/>
            <a:ext cx="2286000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Initial Condition encoded as set of predicate expressions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280" y="4648200"/>
            <a:ext cx="510951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Plan and actions are necessary to move from initial predicates to goal predicates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lip Representing states - vertical_0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9313" y="0"/>
            <a:ext cx="7024687" cy="6858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676400"/>
            <a:ext cx="1890713" cy="4330891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/>
              <a:t>Sensor processing simulated from ground truth</a:t>
            </a:r>
          </a:p>
          <a:p>
            <a:r>
              <a:rPr lang="en-US" sz="1600" dirty="0" smtClean="0"/>
              <a:t>Each table line is new system state (set of predicates)</a:t>
            </a:r>
          </a:p>
          <a:p>
            <a:r>
              <a:rPr lang="en-US" sz="1600" dirty="0" smtClean="0"/>
              <a:t>Each table column is “watched” predicate</a:t>
            </a:r>
          </a:p>
          <a:p>
            <a:r>
              <a:rPr lang="en-US" sz="1600" dirty="0" smtClean="0"/>
              <a:t>Bottom area shows state deltas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11430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800" dirty="0" smtClean="0"/>
              <a:t>Auto-Determination of Predicates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11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Entire kitting domain composed of: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28 predicate expressions that act as preconditions or are acted upon during effects:</a:t>
            </a:r>
            <a:r>
              <a:rPr lang="en-US" dirty="0" smtClean="0"/>
              <a:t> </a:t>
            </a:r>
            <a:r>
              <a:rPr lang="en-US" i="1" dirty="0" err="1" smtClean="0"/>
              <a:t>rhold</a:t>
            </a:r>
            <a:r>
              <a:rPr lang="en-US" i="1" dirty="0" smtClean="0"/>
              <a:t>-empty, r-with-</a:t>
            </a:r>
            <a:r>
              <a:rPr lang="en-US" i="1" dirty="0" err="1" smtClean="0"/>
              <a:t>eff</a:t>
            </a:r>
            <a:r>
              <a:rPr lang="en-US" i="1" dirty="0" smtClean="0"/>
              <a:t>, kit-tray-location, worktable-empty, …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9 high-level operators (actions):</a:t>
            </a:r>
            <a:r>
              <a:rPr lang="en-US" dirty="0" smtClean="0"/>
              <a:t> </a:t>
            </a:r>
            <a:r>
              <a:rPr lang="en-US" i="1" dirty="0" smtClean="0"/>
              <a:t>take-kit-tray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i="1" dirty="0" smtClean="0"/>
              <a:t>put-kit-tray</a:t>
            </a:r>
            <a:r>
              <a:rPr lang="en-US" dirty="0" smtClean="0"/>
              <a:t>, </a:t>
            </a:r>
            <a:r>
              <a:rPr lang="en-US" i="1" dirty="0" smtClean="0"/>
              <a:t>take-kit</a:t>
            </a:r>
            <a:r>
              <a:rPr lang="en-US" dirty="0" smtClean="0"/>
              <a:t>, </a:t>
            </a:r>
            <a:r>
              <a:rPr lang="en-US" i="1" dirty="0" smtClean="0"/>
              <a:t>put-kit</a:t>
            </a:r>
            <a:r>
              <a:rPr lang="en-US" dirty="0" smtClean="0"/>
              <a:t>, </a:t>
            </a:r>
            <a:r>
              <a:rPr lang="en-US" i="1" dirty="0" smtClean="0"/>
              <a:t>take-part</a:t>
            </a:r>
            <a:r>
              <a:rPr lang="en-US" dirty="0" smtClean="0"/>
              <a:t>, </a:t>
            </a:r>
            <a:r>
              <a:rPr lang="en-US" i="1" dirty="0" smtClean="0"/>
              <a:t>put-part</a:t>
            </a:r>
            <a:r>
              <a:rPr lang="en-US" dirty="0" smtClean="0"/>
              <a:t>, </a:t>
            </a:r>
            <a:r>
              <a:rPr lang="en-US" i="1" dirty="0" smtClean="0"/>
              <a:t>attach-eff</a:t>
            </a:r>
            <a:r>
              <a:rPr lang="en-US" dirty="0" smtClean="0"/>
              <a:t>, </a:t>
            </a:r>
            <a:r>
              <a:rPr lang="en-US" i="1" dirty="0" smtClean="0"/>
              <a:t>remove-eff, create-kit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 </a:t>
            </a:r>
            <a:r>
              <a:rPr lang="en-US" dirty="0"/>
              <a:t>Domain Definition Language (PDDL)</a:t>
            </a:r>
          </a:p>
        </p:txBody>
      </p:sp>
      <p:pic>
        <p:nvPicPr>
          <p:cNvPr id="7" name="Picture 6" descr="C:\Users\kalucard\Desktop\take-kit-tra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42716"/>
            <a:ext cx="8641080" cy="3415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9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851</TotalTime>
  <Words>853</Words>
  <Application>Microsoft Office PowerPoint</Application>
  <PresentationFormat>On-screen Show (4:3)</PresentationFormat>
  <Paragraphs>150</Paragraphs>
  <Slides>20</Slides>
  <Notes>11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Concourse</vt:lpstr>
      <vt:lpstr>Overview of Industrial Robot Group Activities </vt:lpstr>
      <vt:lpstr>Kit Building</vt:lpstr>
      <vt:lpstr>Real Planning / Simulated Robot</vt:lpstr>
      <vt:lpstr>Planning Problem</vt:lpstr>
      <vt:lpstr>Underlying Knowledge Representation</vt:lpstr>
      <vt:lpstr>Objects, Relationships, and Actions</vt:lpstr>
      <vt:lpstr>Planning Domain Definition Language (PDDL)</vt:lpstr>
      <vt:lpstr>Auto-Determination of Predicates</vt:lpstr>
      <vt:lpstr>Planning Domain Definition Language (PDDL)</vt:lpstr>
      <vt:lpstr>Implementation of PDDL Actions</vt:lpstr>
      <vt:lpstr>SVR - PDDL Limitations</vt:lpstr>
      <vt:lpstr>Issues With Dynamics</vt:lpstr>
      <vt:lpstr>Knowledge Generation</vt:lpstr>
      <vt:lpstr>Knowledge Architecture</vt:lpstr>
      <vt:lpstr>Implementation Issues: OWL/OWL-S</vt:lpstr>
      <vt:lpstr>XML Representation</vt:lpstr>
      <vt:lpstr>More Tools</vt:lpstr>
      <vt:lpstr>System Alternatives?</vt:lpstr>
      <vt:lpstr>Future Work, Metrics</vt:lpstr>
      <vt:lpstr>Future Work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Industrial Robot Group Activities</dc:title>
  <dc:creator>Stephen B. Balakirsky</dc:creator>
  <cp:lastModifiedBy>Stephen Balakirsky</cp:lastModifiedBy>
  <cp:revision>35</cp:revision>
  <cp:lastPrinted>2012-09-24T17:32:45Z</cp:lastPrinted>
  <dcterms:created xsi:type="dcterms:W3CDTF">2012-09-19T18:39:59Z</dcterms:created>
  <dcterms:modified xsi:type="dcterms:W3CDTF">2012-10-08T08:58:24Z</dcterms:modified>
</cp:coreProperties>
</file>